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5">
  <p:sldMasterIdLst>
    <p:sldMasterId id="2147483729" r:id="rId1"/>
  </p:sldMasterIdLst>
  <p:notesMasterIdLst>
    <p:notesMasterId r:id="rId11"/>
  </p:notesMasterIdLst>
  <p:handoutMasterIdLst>
    <p:handoutMasterId r:id="rId12"/>
  </p:handoutMasterIdLst>
  <p:sldIdLst>
    <p:sldId id="303" r:id="rId2"/>
    <p:sldId id="706" r:id="rId3"/>
    <p:sldId id="707" r:id="rId4"/>
    <p:sldId id="710" r:id="rId5"/>
    <p:sldId id="712" r:id="rId6"/>
    <p:sldId id="708" r:id="rId7"/>
    <p:sldId id="713" r:id="rId8"/>
    <p:sldId id="711" r:id="rId9"/>
    <p:sldId id="704"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88" d="100"/>
          <a:sy n="88" d="100"/>
        </p:scale>
        <p:origin x="27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374" y="-36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2/14/2020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2/14/2020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S5-197xxx, SA5#129, Hyderabad</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(India), 24 – 28 February 2020</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2020</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sa/WG6_MissionCritical/TSGS6_035_Hyderabad/Docs/S6-200306.zip"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file:///C:\Users\deepanshu.g\Documents\SA5\Zhuhai\Meeting%20Folder\docs\S5-197752.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smtClean="0">
                <a:effectLst>
                  <a:outerShdw blurRad="38100" dist="38100" dir="2700000" algn="tl">
                    <a:srgbClr val="C0C0C0"/>
                  </a:outerShdw>
                </a:effectLst>
              </a:rPr>
              <a:t>3GPP Edge Enablement </a:t>
            </a:r>
            <a:br>
              <a:rPr lang="en-GB" sz="4800" b="1" i="1" dirty="0" smtClean="0">
                <a:effectLst>
                  <a:outerShdw blurRad="38100" dist="38100" dir="2700000" algn="tl">
                    <a:srgbClr val="C0C0C0"/>
                  </a:outerShdw>
                </a:effectLst>
              </a:rPr>
            </a:br>
            <a:r>
              <a:rPr lang="en-GB" sz="4800" b="1" i="1" dirty="0" smtClean="0">
                <a:effectLst>
                  <a:outerShdw blurRad="38100" dist="38100" dir="2700000" algn="tl">
                    <a:srgbClr val="C0C0C0"/>
                  </a:outerShdw>
                </a:effectLst>
              </a:rPr>
              <a:t>(SA5 Perspective)</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5843451"/>
            <a:ext cx="8534400" cy="432218"/>
          </a:xfrm>
        </p:spPr>
        <p:txBody>
          <a:bodyPr/>
          <a:lstStyle/>
          <a:p>
            <a:pPr>
              <a:lnSpc>
                <a:spcPct val="80000"/>
              </a:lnSpc>
            </a:pPr>
            <a:r>
              <a:rPr lang="en-IN" altLang="en-US" sz="2400" dirty="0" smtClean="0">
                <a:latin typeface="Arial" charset="0"/>
              </a:rPr>
              <a:t>Deepanshu Gautam, Samsung</a:t>
            </a:r>
            <a:endParaRPr lang="en-US" altLang="en-US"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SA6 Initiative</a:t>
            </a:r>
            <a:endParaRPr lang="en-IN" dirty="0"/>
          </a:p>
        </p:txBody>
      </p:sp>
      <p:sp>
        <p:nvSpPr>
          <p:cNvPr id="3" name="Content Placeholder 2"/>
          <p:cNvSpPr>
            <a:spLocks noGrp="1"/>
          </p:cNvSpPr>
          <p:nvPr>
            <p:ph idx="1"/>
          </p:nvPr>
        </p:nvSpPr>
        <p:spPr>
          <a:xfrm>
            <a:off x="647701" y="1454150"/>
            <a:ext cx="5204460" cy="4830763"/>
          </a:xfrm>
        </p:spPr>
        <p:txBody>
          <a:bodyPr/>
          <a:lstStyle/>
          <a:p>
            <a:r>
              <a:rPr lang="en-IN" sz="2400" dirty="0" smtClean="0"/>
              <a:t>Defined an Application Architecture for Edge in the study.</a:t>
            </a:r>
          </a:p>
          <a:p>
            <a:pPr lvl="1"/>
            <a:r>
              <a:rPr lang="en-IN" sz="1800" dirty="0" smtClean="0"/>
              <a:t>Key Issue 12: Lifecycle Management of EAS, EES and EDNCS.</a:t>
            </a:r>
          </a:p>
          <a:p>
            <a:r>
              <a:rPr lang="en-IN" sz="2400" dirty="0" smtClean="0"/>
              <a:t>Working on the normative provisions (TS 23.558) based on the study.</a:t>
            </a:r>
          </a:p>
          <a:p>
            <a:r>
              <a:rPr lang="en-IN" sz="2400" dirty="0" smtClean="0"/>
              <a:t>LS-out to SA5 </a:t>
            </a:r>
            <a:r>
              <a:rPr lang="en-IN" sz="2400" dirty="0" smtClean="0">
                <a:hlinkClick r:id="rId3"/>
              </a:rPr>
              <a:t>S6-200306</a:t>
            </a:r>
            <a:r>
              <a:rPr lang="en-IN" sz="2400" dirty="0" smtClean="0"/>
              <a:t> (yet to be handled in SA5) asking specific question on if, what and how SA5 plan to address Lifecycle of EAS.</a:t>
            </a:r>
            <a:endParaRPr lang="en-IN" sz="2400" dirty="0"/>
          </a:p>
        </p:txBody>
      </p:sp>
      <p:graphicFrame>
        <p:nvGraphicFramePr>
          <p:cNvPr id="5" name="Object 4"/>
          <p:cNvGraphicFramePr>
            <a:graphicFrameLocks noChangeAspect="1"/>
          </p:cNvGraphicFramePr>
          <p:nvPr>
            <p:extLst>
              <p:ext uri="{D42A27DB-BD31-4B8C-83A1-F6EECF244321}">
                <p14:modId xmlns:p14="http://schemas.microsoft.com/office/powerpoint/2010/main" val="36654520"/>
              </p:ext>
            </p:extLst>
          </p:nvPr>
        </p:nvGraphicFramePr>
        <p:xfrm>
          <a:off x="5852161" y="1162534"/>
          <a:ext cx="6200503" cy="3209941"/>
        </p:xfrm>
        <a:graphic>
          <a:graphicData uri="http://schemas.openxmlformats.org/presentationml/2006/ole">
            <mc:AlternateContent xmlns:mc="http://schemas.openxmlformats.org/markup-compatibility/2006">
              <mc:Choice xmlns:v="urn:schemas-microsoft-com:vml" Requires="v">
                <p:oleObj spid="_x0000_s1361" name="Visio" r:id="rId4" imgW="7746882" imgH="4009478" progId="Visio.Drawing.11">
                  <p:embed/>
                </p:oleObj>
              </mc:Choice>
              <mc:Fallback>
                <p:oleObj name="Visio" r:id="rId4" imgW="7746882" imgH="4009478"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2161" y="1162534"/>
                        <a:ext cx="6200503" cy="3209941"/>
                      </a:xfrm>
                      <a:prstGeom prst="rect">
                        <a:avLst/>
                      </a:prstGeom>
                      <a:noFill/>
                      <a:extLst/>
                    </p:spPr>
                  </p:pic>
                </p:oleObj>
              </mc:Fallback>
            </mc:AlternateContent>
          </a:graphicData>
        </a:graphic>
      </p:graphicFrame>
      <p:sp>
        <p:nvSpPr>
          <p:cNvPr id="6" name="Rectangle 5"/>
          <p:cNvSpPr/>
          <p:nvPr/>
        </p:nvSpPr>
        <p:spPr>
          <a:xfrm>
            <a:off x="5852161" y="4291195"/>
            <a:ext cx="6096000" cy="1569660"/>
          </a:xfrm>
          <a:prstGeom prst="rect">
            <a:avLst/>
          </a:prstGeom>
        </p:spPr>
        <p:txBody>
          <a:bodyPr>
            <a:spAutoFit/>
          </a:bodyPr>
          <a:lstStyle/>
          <a:p>
            <a:r>
              <a:rPr lang="en-GB" sz="1200" b="1" dirty="0">
                <a:latin typeface="Times New Roman" panose="02020603050405020304" pitchFamily="18" charset="0"/>
                <a:ea typeface="SimSun" panose="02010600030101010101" pitchFamily="2" charset="-122"/>
              </a:rPr>
              <a:t>Edge Enabler Server: </a:t>
            </a:r>
            <a:r>
              <a:rPr lang="en-GB" sz="1200" dirty="0">
                <a:latin typeface="Times New Roman" panose="02020603050405020304" pitchFamily="18" charset="0"/>
                <a:ea typeface="SimSun" panose="02010600030101010101" pitchFamily="2" charset="-122"/>
              </a:rPr>
              <a:t>A functional entity resident in the Edge Hosting </a:t>
            </a:r>
            <a:r>
              <a:rPr lang="en-GB" sz="1200" dirty="0" smtClean="0">
                <a:latin typeface="Times New Roman" panose="02020603050405020304" pitchFamily="18" charset="0"/>
                <a:ea typeface="SimSun" panose="02010600030101010101" pitchFamily="2" charset="-122"/>
              </a:rPr>
              <a:t>Environment providing </a:t>
            </a:r>
            <a:r>
              <a:rPr lang="en-GB" sz="1200" dirty="0">
                <a:latin typeface="Times New Roman" panose="02020603050405020304" pitchFamily="18" charset="0"/>
                <a:ea typeface="SimSun" panose="02010600030101010101" pitchFamily="2" charset="-122"/>
              </a:rPr>
              <a:t>services for the Edge Applications and Edge Enabler </a:t>
            </a:r>
            <a:r>
              <a:rPr lang="en-GB" sz="1200" dirty="0" smtClean="0">
                <a:latin typeface="Times New Roman" panose="02020603050405020304" pitchFamily="18" charset="0"/>
                <a:ea typeface="SimSun" panose="02010600030101010101" pitchFamily="2" charset="-122"/>
              </a:rPr>
              <a:t>Clients</a:t>
            </a:r>
          </a:p>
          <a:p>
            <a:endParaRPr lang="en-IN" sz="1200" dirty="0" smtClean="0"/>
          </a:p>
          <a:p>
            <a:r>
              <a:rPr lang="en-GB" sz="1200" b="1" dirty="0">
                <a:latin typeface="Times New Roman" panose="02020603050405020304" pitchFamily="18" charset="0"/>
                <a:ea typeface="SimSun" panose="02010600030101010101" pitchFamily="2" charset="-122"/>
              </a:rPr>
              <a:t>Edge Enabler Server</a:t>
            </a:r>
            <a:r>
              <a:rPr lang="en-GB" sz="1200" dirty="0">
                <a:latin typeface="Times New Roman" panose="02020603050405020304" pitchFamily="18" charset="0"/>
                <a:ea typeface="SimSun" panose="02010600030101010101" pitchFamily="2" charset="-122"/>
              </a:rPr>
              <a:t> provides supporting functions needed for Edge Applications to run in an Edge Data </a:t>
            </a:r>
            <a:r>
              <a:rPr lang="en-GB" sz="1200" dirty="0" smtClean="0">
                <a:latin typeface="Times New Roman" panose="02020603050405020304" pitchFamily="18" charset="0"/>
                <a:ea typeface="SimSun" panose="02010600030101010101" pitchFamily="2" charset="-122"/>
              </a:rPr>
              <a:t>Network </a:t>
            </a:r>
            <a:r>
              <a:rPr lang="en-GB" sz="1200" dirty="0" err="1" smtClean="0">
                <a:latin typeface="Times New Roman" panose="02020603050405020304" pitchFamily="18" charset="0"/>
                <a:ea typeface="SimSun" panose="02010600030101010101" pitchFamily="2" charset="-122"/>
              </a:rPr>
              <a:t>e.g</a:t>
            </a:r>
            <a:r>
              <a:rPr lang="en-GB" sz="1200" dirty="0" smtClean="0">
                <a:latin typeface="Times New Roman" panose="02020603050405020304" pitchFamily="18" charset="0"/>
                <a:ea typeface="SimSun" panose="02010600030101010101" pitchFamily="2" charset="-122"/>
              </a:rPr>
              <a:t> configuration, Edge application server availability etc.</a:t>
            </a:r>
          </a:p>
          <a:p>
            <a:endParaRPr lang="en-GB" sz="1200" dirty="0">
              <a:latin typeface="Times New Roman" panose="02020603050405020304" pitchFamily="18" charset="0"/>
              <a:ea typeface="SimSun" panose="02010600030101010101" pitchFamily="2" charset="-122"/>
            </a:endParaRPr>
          </a:p>
          <a:p>
            <a:r>
              <a:rPr lang="en-GB" sz="1200" b="1" dirty="0">
                <a:latin typeface="Times New Roman" panose="02020603050405020304" pitchFamily="18" charset="0"/>
                <a:ea typeface="SimSun" panose="02010600030101010101" pitchFamily="2" charset="-122"/>
              </a:rPr>
              <a:t>Edge Data Network Configuration Server </a:t>
            </a:r>
            <a:r>
              <a:rPr lang="en-GB" sz="1200" dirty="0">
                <a:latin typeface="Times New Roman" panose="02020603050405020304" pitchFamily="18" charset="0"/>
                <a:ea typeface="SimSun" panose="02010600030101010101" pitchFamily="2" charset="-122"/>
              </a:rPr>
              <a:t>provides supporting functions needed for the UE to connect the Edge Enabler Server in the Edge Data </a:t>
            </a:r>
            <a:r>
              <a:rPr lang="en-GB" sz="1200" dirty="0" smtClean="0">
                <a:latin typeface="Times New Roman" panose="02020603050405020304" pitchFamily="18" charset="0"/>
                <a:ea typeface="SimSun" panose="02010600030101010101" pitchFamily="2" charset="-122"/>
              </a:rPr>
              <a:t>Network </a:t>
            </a:r>
            <a:r>
              <a:rPr lang="en-GB" sz="1200" dirty="0" err="1" smtClean="0">
                <a:latin typeface="Times New Roman" panose="02020603050405020304" pitchFamily="18" charset="0"/>
                <a:ea typeface="SimSun" panose="02010600030101010101" pitchFamily="2" charset="-122"/>
              </a:rPr>
              <a:t>e.g</a:t>
            </a:r>
            <a:r>
              <a:rPr lang="en-GB" sz="1200" dirty="0" smtClean="0">
                <a:latin typeface="Times New Roman" panose="02020603050405020304" pitchFamily="18" charset="0"/>
                <a:ea typeface="SimSun" panose="02010600030101010101" pitchFamily="2" charset="-122"/>
              </a:rPr>
              <a:t> EES URI.</a:t>
            </a:r>
            <a:endParaRPr lang="en-IN" sz="1200" dirty="0">
              <a:latin typeface="Times New Roman" panose="02020603050405020304" pitchFamily="18" charset="0"/>
              <a:ea typeface="SimSun" panose="02010600030101010101" pitchFamily="2" charset="-122"/>
            </a:endParaRPr>
          </a:p>
        </p:txBody>
      </p:sp>
      <p:sp>
        <p:nvSpPr>
          <p:cNvPr id="7" name="TextBox 6"/>
          <p:cNvSpPr txBox="1"/>
          <p:nvPr/>
        </p:nvSpPr>
        <p:spPr>
          <a:xfrm>
            <a:off x="647701" y="5926690"/>
            <a:ext cx="10924540" cy="292388"/>
          </a:xfrm>
          <a:prstGeom prst="rect">
            <a:avLst/>
          </a:prstGeom>
          <a:noFill/>
          <a:ln w="25400">
            <a:solidFill>
              <a:schemeClr val="accent1"/>
            </a:solidFill>
          </a:ln>
        </p:spPr>
        <p:txBody>
          <a:bodyPr wrap="square" rtlCol="0">
            <a:spAutoFit/>
          </a:bodyPr>
          <a:lstStyle/>
          <a:p>
            <a:r>
              <a:rPr lang="en-IN" b="1" dirty="0" smtClean="0">
                <a:solidFill>
                  <a:srgbClr val="0000FF"/>
                </a:solidFill>
              </a:rPr>
              <a:t>Key Take Away</a:t>
            </a:r>
            <a:r>
              <a:rPr lang="en-IN" dirty="0" smtClean="0">
                <a:solidFill>
                  <a:srgbClr val="0000FF"/>
                </a:solidFill>
              </a:rPr>
              <a:t>: SA6 have defined a 3GPP specific edge computing architecture introducing new entities to be managed by OAM/SA5.</a:t>
            </a:r>
            <a:endParaRPr lang="en-IN" dirty="0">
              <a:solidFill>
                <a:srgbClr val="0000FF"/>
              </a:solidFill>
            </a:endParaRPr>
          </a:p>
        </p:txBody>
      </p:sp>
    </p:spTree>
    <p:extLst>
      <p:ext uri="{BB962C8B-B14F-4D97-AF65-F5344CB8AC3E}">
        <p14:creationId xmlns:p14="http://schemas.microsoft.com/office/powerpoint/2010/main" val="386607212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SA2 Initiative</a:t>
            </a:r>
            <a:endParaRPr lang="en-IN" dirty="0"/>
          </a:p>
        </p:txBody>
      </p:sp>
      <p:sp>
        <p:nvSpPr>
          <p:cNvPr id="3" name="Content Placeholder 2"/>
          <p:cNvSpPr>
            <a:spLocks noGrp="1"/>
          </p:cNvSpPr>
          <p:nvPr>
            <p:ph idx="1"/>
          </p:nvPr>
        </p:nvSpPr>
        <p:spPr>
          <a:xfrm>
            <a:off x="652463" y="1371600"/>
            <a:ext cx="11183938" cy="4830763"/>
          </a:xfrm>
        </p:spPr>
        <p:txBody>
          <a:bodyPr/>
          <a:lstStyle/>
          <a:p>
            <a:r>
              <a:rPr lang="en-IN" sz="1600" dirty="0" smtClean="0"/>
              <a:t>On-Going Rel-17 Study</a:t>
            </a:r>
          </a:p>
          <a:p>
            <a:pPr lvl="1"/>
            <a:r>
              <a:rPr lang="en-GB" sz="1200" dirty="0"/>
              <a:t>Discovery of Edge Application </a:t>
            </a:r>
            <a:r>
              <a:rPr lang="en-GB" sz="1200" dirty="0" smtClean="0"/>
              <a:t>Server</a:t>
            </a:r>
          </a:p>
          <a:p>
            <a:pPr lvl="1"/>
            <a:r>
              <a:rPr lang="en-GB" sz="1200" dirty="0"/>
              <a:t>Edge </a:t>
            </a:r>
            <a:r>
              <a:rPr lang="en-GB" sz="1200" dirty="0" smtClean="0"/>
              <a:t>relocation (change of PSA), EAS relocation</a:t>
            </a:r>
          </a:p>
          <a:p>
            <a:pPr lvl="1"/>
            <a:r>
              <a:rPr lang="en-GB" sz="1200" dirty="0"/>
              <a:t>Network Information Provisioning to Local Edge Application Server with low </a:t>
            </a:r>
            <a:r>
              <a:rPr lang="en-GB" sz="1200" dirty="0" smtClean="0"/>
              <a:t>latency</a:t>
            </a:r>
          </a:p>
          <a:p>
            <a:pPr lvl="1"/>
            <a:r>
              <a:rPr lang="en-GB" sz="1200" dirty="0"/>
              <a:t>Activating the traffic routing towards Local Data Network per Edge Application Server </a:t>
            </a:r>
            <a:r>
              <a:rPr lang="en-GB" sz="1200" dirty="0" smtClean="0"/>
              <a:t>request</a:t>
            </a:r>
          </a:p>
          <a:p>
            <a:r>
              <a:rPr lang="en-GB" sz="1600" dirty="0" smtClean="0"/>
              <a:t>The definition of Edge Application Server in SA2 is being referred to 23.758.</a:t>
            </a:r>
          </a:p>
          <a:p>
            <a:r>
              <a:rPr lang="en-GB" sz="1600" dirty="0" smtClean="0"/>
              <a:t>SA</a:t>
            </a:r>
            <a:r>
              <a:rPr lang="en-GB" sz="1600" dirty="0"/>
              <a:t> WG1 defined the term </a:t>
            </a:r>
            <a:r>
              <a:rPr lang="en-GB" sz="1600" dirty="0">
                <a:solidFill>
                  <a:srgbClr val="0000FF"/>
                </a:solidFill>
              </a:rPr>
              <a:t>Service Hosting Environment </a:t>
            </a:r>
            <a:r>
              <a:rPr lang="en-GB" sz="1600" dirty="0"/>
              <a:t>that has been translated and broadened in SA WG2 work in the present TR to </a:t>
            </a:r>
            <a:r>
              <a:rPr lang="en-GB" sz="1600" dirty="0">
                <a:solidFill>
                  <a:srgbClr val="0000FF"/>
                </a:solidFill>
              </a:rPr>
              <a:t>Edge Hosting Environment </a:t>
            </a:r>
            <a:r>
              <a:rPr lang="en-GB" sz="1600" dirty="0"/>
              <a:t>as the environment providing support required for Edge Application Server's execution.</a:t>
            </a:r>
          </a:p>
          <a:p>
            <a:r>
              <a:rPr lang="en-GB" sz="1600" dirty="0" smtClean="0"/>
              <a:t>Three hosting models</a:t>
            </a:r>
          </a:p>
          <a:p>
            <a:pPr lvl="1">
              <a:buFont typeface="+mj-lt"/>
              <a:buAutoNum type="arabicPeriod"/>
            </a:pPr>
            <a:r>
              <a:rPr lang="en-GB" sz="1200" dirty="0"/>
              <a:t>The MNO is in control of the edge and provides the edge computing infrastructure, the connectivity and the application platform, </a:t>
            </a:r>
            <a:r>
              <a:rPr lang="en-GB" sz="1200" u="sng" dirty="0">
                <a:solidFill>
                  <a:srgbClr val="0000FF"/>
                </a:solidFill>
              </a:rPr>
              <a:t>and manages the Edge Application </a:t>
            </a:r>
            <a:r>
              <a:rPr lang="en-GB" sz="1200" u="sng" dirty="0" smtClean="0">
                <a:solidFill>
                  <a:srgbClr val="0000FF"/>
                </a:solidFill>
              </a:rPr>
              <a:t>Servers</a:t>
            </a:r>
            <a:r>
              <a:rPr lang="en-GB" sz="1200" dirty="0" smtClean="0"/>
              <a:t>.</a:t>
            </a:r>
          </a:p>
          <a:p>
            <a:pPr lvl="1">
              <a:buFont typeface="+mj-lt"/>
              <a:buAutoNum type="arabicPeriod"/>
            </a:pPr>
            <a:r>
              <a:rPr lang="en-GB" sz="1200" dirty="0"/>
              <a:t>The MNO hosts its own or a 3rd party application platform on its edge computing infrastructure. MNO provides the routing and IP network stitching between the connectivity and the platform which exposes APIs for application </a:t>
            </a:r>
            <a:r>
              <a:rPr lang="en-GB" sz="1200" dirty="0" smtClean="0"/>
              <a:t>management.</a:t>
            </a:r>
          </a:p>
          <a:p>
            <a:pPr lvl="1">
              <a:buFont typeface="+mj-lt"/>
              <a:buAutoNum type="arabicPeriod"/>
            </a:pPr>
            <a:r>
              <a:rPr lang="en-GB" sz="1200" dirty="0"/>
              <a:t>The MNO provides distributed connectivity to a DN, and cloud providers host the application servers on their application platform on the </a:t>
            </a:r>
            <a:r>
              <a:rPr lang="en-GB" sz="1200" dirty="0" smtClean="0"/>
              <a:t>edge.</a:t>
            </a:r>
          </a:p>
          <a:p>
            <a:r>
              <a:rPr lang="en-GB" sz="1600" dirty="0" smtClean="0"/>
              <a:t>Service Hosting Environment (defined in 22.261)</a:t>
            </a:r>
          </a:p>
          <a:p>
            <a:pPr lvl="1"/>
            <a:r>
              <a:rPr lang="en-GB" sz="1200" dirty="0"/>
              <a:t>The environment, located inside of 5G network and fully controlled by the operator, where Hosted Services are offered from</a:t>
            </a:r>
            <a:r>
              <a:rPr lang="en-GB" sz="1200" dirty="0" smtClean="0"/>
              <a:t>.</a:t>
            </a:r>
            <a:endParaRPr lang="en-IN" sz="1200" dirty="0"/>
          </a:p>
        </p:txBody>
      </p:sp>
      <p:sp>
        <p:nvSpPr>
          <p:cNvPr id="4" name="TextBox 3"/>
          <p:cNvSpPr txBox="1"/>
          <p:nvPr/>
        </p:nvSpPr>
        <p:spPr>
          <a:xfrm>
            <a:off x="550863" y="5689865"/>
            <a:ext cx="10924540" cy="492443"/>
          </a:xfrm>
          <a:prstGeom prst="rect">
            <a:avLst/>
          </a:prstGeom>
          <a:noFill/>
          <a:ln w="25400">
            <a:solidFill>
              <a:schemeClr val="accent1"/>
            </a:solidFill>
          </a:ln>
        </p:spPr>
        <p:txBody>
          <a:bodyPr wrap="square" rtlCol="0">
            <a:spAutoFit/>
          </a:bodyPr>
          <a:lstStyle/>
          <a:p>
            <a:r>
              <a:rPr lang="en-IN" b="1" dirty="0" smtClean="0">
                <a:solidFill>
                  <a:srgbClr val="0000FF"/>
                </a:solidFill>
              </a:rPr>
              <a:t>Key Take Away</a:t>
            </a:r>
            <a:r>
              <a:rPr lang="en-IN" dirty="0" smtClean="0">
                <a:solidFill>
                  <a:srgbClr val="0000FF"/>
                </a:solidFill>
              </a:rPr>
              <a:t>: SA2 have adopted Edge Application Server as the AF/AS which will be deployed at the edge of the network and may or may not be in control of Operator.</a:t>
            </a:r>
            <a:endParaRPr lang="en-IN" dirty="0">
              <a:solidFill>
                <a:srgbClr val="0000FF"/>
              </a:solidFill>
            </a:endParaRPr>
          </a:p>
        </p:txBody>
      </p:sp>
    </p:spTree>
    <p:extLst>
      <p:ext uri="{BB962C8B-B14F-4D97-AF65-F5344CB8AC3E}">
        <p14:creationId xmlns:p14="http://schemas.microsoft.com/office/powerpoint/2010/main" val="153276461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SA5 Initiative</a:t>
            </a:r>
            <a:endParaRPr lang="en-IN" dirty="0"/>
          </a:p>
        </p:txBody>
      </p:sp>
      <p:sp>
        <p:nvSpPr>
          <p:cNvPr id="3" name="Content Placeholder 2"/>
          <p:cNvSpPr>
            <a:spLocks noGrp="1"/>
          </p:cNvSpPr>
          <p:nvPr>
            <p:ph idx="1"/>
          </p:nvPr>
        </p:nvSpPr>
        <p:spPr>
          <a:xfrm>
            <a:off x="566420" y="1371600"/>
            <a:ext cx="11183938" cy="4830763"/>
          </a:xfrm>
        </p:spPr>
        <p:txBody>
          <a:bodyPr/>
          <a:lstStyle/>
          <a:p>
            <a:r>
              <a:rPr lang="en-IN" sz="3200" dirty="0" smtClean="0"/>
              <a:t>Completed study on management aspect of edge computing.</a:t>
            </a:r>
          </a:p>
          <a:p>
            <a:pPr lvl="1"/>
            <a:r>
              <a:rPr lang="en-IN" sz="2400" dirty="0" smtClean="0"/>
              <a:t>Edge Deployment</a:t>
            </a:r>
            <a:endParaRPr lang="en-IN" sz="2000" dirty="0" smtClean="0"/>
          </a:p>
          <a:p>
            <a:pPr lvl="1"/>
            <a:r>
              <a:rPr lang="en-IN" sz="2400" dirty="0" smtClean="0"/>
              <a:t>UPF management at edge</a:t>
            </a:r>
          </a:p>
          <a:p>
            <a:pPr lvl="1"/>
            <a:r>
              <a:rPr lang="en-IN" sz="2400" dirty="0" smtClean="0"/>
              <a:t>Access to 5GC via NEF</a:t>
            </a:r>
          </a:p>
          <a:p>
            <a:pPr lvl="1"/>
            <a:r>
              <a:rPr lang="en-IN" sz="2400" dirty="0" smtClean="0"/>
              <a:t>…</a:t>
            </a:r>
          </a:p>
          <a:p>
            <a:r>
              <a:rPr lang="en-IN" sz="3200" dirty="0" smtClean="0"/>
              <a:t>LS reply (</a:t>
            </a:r>
            <a:r>
              <a:rPr lang="en-IN" sz="3200" dirty="0" smtClean="0">
                <a:hlinkClick r:id="rId2" action="ppaction://hlinkfile"/>
              </a:rPr>
              <a:t>S5-197752</a:t>
            </a:r>
            <a:r>
              <a:rPr lang="en-IN" sz="3200" dirty="0" smtClean="0"/>
              <a:t>) to SA6 indicating relevance of Key Issue 12 with SA5.</a:t>
            </a:r>
            <a:endParaRPr lang="en-IN" sz="3200" dirty="0"/>
          </a:p>
        </p:txBody>
      </p:sp>
      <p:sp>
        <p:nvSpPr>
          <p:cNvPr id="4" name="TextBox 3"/>
          <p:cNvSpPr txBox="1"/>
          <p:nvPr/>
        </p:nvSpPr>
        <p:spPr>
          <a:xfrm>
            <a:off x="550863" y="5689865"/>
            <a:ext cx="10924540" cy="292388"/>
          </a:xfrm>
          <a:prstGeom prst="rect">
            <a:avLst/>
          </a:prstGeom>
          <a:noFill/>
          <a:ln w="25400">
            <a:solidFill>
              <a:schemeClr val="accent1"/>
            </a:solidFill>
          </a:ln>
        </p:spPr>
        <p:txBody>
          <a:bodyPr wrap="square" rtlCol="0">
            <a:spAutoFit/>
          </a:bodyPr>
          <a:lstStyle/>
          <a:p>
            <a:r>
              <a:rPr lang="en-IN" b="1" dirty="0" smtClean="0">
                <a:solidFill>
                  <a:srgbClr val="0000FF"/>
                </a:solidFill>
              </a:rPr>
              <a:t>Key Take Away</a:t>
            </a:r>
            <a:r>
              <a:rPr lang="en-IN" dirty="0" smtClean="0">
                <a:solidFill>
                  <a:srgbClr val="0000FF"/>
                </a:solidFill>
              </a:rPr>
              <a:t>: The objectives of the study conducted did not include the architecture defined in SA6.</a:t>
            </a:r>
            <a:endParaRPr lang="en-IN" dirty="0">
              <a:solidFill>
                <a:srgbClr val="0000FF"/>
              </a:solidFill>
            </a:endParaRPr>
          </a:p>
        </p:txBody>
      </p:sp>
    </p:spTree>
    <p:extLst>
      <p:ext uri="{BB962C8B-B14F-4D97-AF65-F5344CB8AC3E}">
        <p14:creationId xmlns:p14="http://schemas.microsoft.com/office/powerpoint/2010/main" val="74171800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Consideration for SA5</a:t>
            </a:r>
            <a:endParaRPr lang="en-IN" dirty="0"/>
          </a:p>
        </p:txBody>
      </p:sp>
      <p:sp>
        <p:nvSpPr>
          <p:cNvPr id="3" name="Content Placeholder 2"/>
          <p:cNvSpPr>
            <a:spLocks noGrp="1"/>
          </p:cNvSpPr>
          <p:nvPr>
            <p:ph idx="1"/>
          </p:nvPr>
        </p:nvSpPr>
        <p:spPr>
          <a:xfrm>
            <a:off x="647700" y="1454150"/>
            <a:ext cx="7451271" cy="3718741"/>
          </a:xfrm>
        </p:spPr>
        <p:txBody>
          <a:bodyPr/>
          <a:lstStyle/>
          <a:p>
            <a:pPr>
              <a:buFont typeface="Arial" panose="020B0604020202020204" pitchFamily="34" charset="0"/>
              <a:buChar char="•"/>
            </a:pPr>
            <a:r>
              <a:rPr lang="en-IN" sz="2000" dirty="0" smtClean="0"/>
              <a:t>What is EAS?</a:t>
            </a:r>
          </a:p>
          <a:p>
            <a:pPr lvl="1">
              <a:buFont typeface="Arial" panose="020B0604020202020204" pitchFamily="34" charset="0"/>
              <a:buChar char="•"/>
            </a:pPr>
            <a:r>
              <a:rPr lang="en-IN" sz="1400" dirty="0" smtClean="0"/>
              <a:t>An AF/AS </a:t>
            </a:r>
            <a:r>
              <a:rPr lang="en-IN" sz="1400" dirty="0"/>
              <a:t>hosted in an </a:t>
            </a:r>
            <a:r>
              <a:rPr lang="en-IN" sz="1400" dirty="0" smtClean="0"/>
              <a:t>environment (</a:t>
            </a:r>
            <a:r>
              <a:rPr lang="en-IN" sz="1400" dirty="0"/>
              <a:t>Edge Hosting Environment</a:t>
            </a:r>
            <a:r>
              <a:rPr lang="en-IN" sz="1400" dirty="0" smtClean="0"/>
              <a:t>) controlled/managed </a:t>
            </a:r>
            <a:r>
              <a:rPr lang="en-IN" sz="1400" dirty="0"/>
              <a:t>by the </a:t>
            </a:r>
            <a:r>
              <a:rPr lang="en-IN" sz="1400" dirty="0" smtClean="0"/>
              <a:t>operator. </a:t>
            </a:r>
          </a:p>
          <a:p>
            <a:pPr>
              <a:buFont typeface="Arial" panose="020B0604020202020204" pitchFamily="34" charset="0"/>
              <a:buChar char="•"/>
            </a:pPr>
            <a:r>
              <a:rPr lang="en-IN" sz="1800" dirty="0" smtClean="0"/>
              <a:t>EAS will be a black box for SA5, SA5 will provide mechanism to manage  (LCM, PM, FS) this box without getting into its internal logic and functionality.</a:t>
            </a:r>
          </a:p>
          <a:p>
            <a:pPr lvl="1">
              <a:buFont typeface="Arial" panose="020B0604020202020204" pitchFamily="34" charset="0"/>
              <a:buChar char="•"/>
            </a:pPr>
            <a:r>
              <a:rPr lang="en-IN" sz="1400" dirty="0" smtClean="0"/>
              <a:t>This is following the same logic with AF IOC in NRM. AF IOC (with no attributes) is </a:t>
            </a:r>
            <a:r>
              <a:rPr lang="en-IN" sz="1400" dirty="0"/>
              <a:t>defined for only purpose to describe the IOCs representing its interaction interface with </a:t>
            </a:r>
            <a:r>
              <a:rPr lang="en-IN" sz="1400" dirty="0" smtClean="0"/>
              <a:t>5GC </a:t>
            </a:r>
            <a:r>
              <a:rPr lang="en-IN" sz="1400" dirty="0"/>
              <a:t>i.e. </a:t>
            </a:r>
            <a:r>
              <a:rPr lang="en-IN" sz="1400" dirty="0" err="1"/>
              <a:t>EP_Rx</a:t>
            </a:r>
            <a:r>
              <a:rPr lang="en-IN" sz="1400" dirty="0"/>
              <a:t> and EP_N5</a:t>
            </a:r>
            <a:endParaRPr lang="en-IN" sz="1400" dirty="0" smtClean="0"/>
          </a:p>
          <a:p>
            <a:pPr>
              <a:buFont typeface="Arial" panose="020B0604020202020204" pitchFamily="34" charset="0"/>
              <a:buChar char="•"/>
            </a:pPr>
            <a:r>
              <a:rPr lang="en-IN" sz="2000" dirty="0" smtClean="0"/>
              <a:t>What </a:t>
            </a:r>
            <a:r>
              <a:rPr lang="en-IN" sz="2000" dirty="0"/>
              <a:t>are EES and ECS (EDNCS</a:t>
            </a:r>
            <a:r>
              <a:rPr lang="en-IN" sz="2000" dirty="0" smtClean="0"/>
              <a:t>)?</a:t>
            </a:r>
          </a:p>
          <a:p>
            <a:pPr lvl="1">
              <a:buFont typeface="Arial" panose="020B0604020202020204" pitchFamily="34" charset="0"/>
              <a:buChar char="•"/>
            </a:pPr>
            <a:r>
              <a:rPr lang="en-IN" sz="1600" dirty="0"/>
              <a:t>New Edge specific 3GPP NFs deployed at Edge Hosting </a:t>
            </a:r>
            <a:r>
              <a:rPr lang="en-IN" sz="1600" dirty="0" smtClean="0"/>
              <a:t>Environment.</a:t>
            </a:r>
          </a:p>
          <a:p>
            <a:pPr>
              <a:buFont typeface="Arial" panose="020B0604020202020204" pitchFamily="34" charset="0"/>
              <a:buChar char="•"/>
            </a:pPr>
            <a:r>
              <a:rPr lang="en-IN" sz="2000" dirty="0" smtClean="0"/>
              <a:t>SA5 may receive additional requirements, from the SA2 study and SA6 WID, which we have to entertain in future.</a:t>
            </a:r>
          </a:p>
        </p:txBody>
      </p:sp>
      <p:sp>
        <p:nvSpPr>
          <p:cNvPr id="4" name="Rectangle 3"/>
          <p:cNvSpPr/>
          <p:nvPr/>
        </p:nvSpPr>
        <p:spPr>
          <a:xfrm>
            <a:off x="8098971" y="1599848"/>
            <a:ext cx="3701144" cy="1685077"/>
          </a:xfrm>
          <a:prstGeom prst="rect">
            <a:avLst/>
          </a:prstGeom>
        </p:spPr>
        <p:txBody>
          <a:bodyPr wrap="square">
            <a:spAutoFit/>
          </a:bodyPr>
          <a:lstStyle/>
          <a:p>
            <a:r>
              <a:rPr lang="en-IN" sz="1050" b="1" dirty="0" smtClean="0"/>
              <a:t>Edge </a:t>
            </a:r>
            <a:r>
              <a:rPr lang="en-IN" sz="1050" b="1" dirty="0"/>
              <a:t>Application Server</a:t>
            </a:r>
            <a:r>
              <a:rPr lang="en-IN" sz="1050" dirty="0"/>
              <a:t>: An Application Server resident in the Edge Hosting Environment.</a:t>
            </a:r>
          </a:p>
          <a:p>
            <a:endParaRPr lang="en-IN" sz="1050" dirty="0"/>
          </a:p>
          <a:p>
            <a:r>
              <a:rPr lang="en-IN" sz="1050" b="1" dirty="0"/>
              <a:t>Edge Hosting Environment</a:t>
            </a:r>
            <a:r>
              <a:rPr lang="en-IN" sz="1050" dirty="0"/>
              <a:t>: An environment providing support required for Edge Application Server's execution</a:t>
            </a:r>
            <a:r>
              <a:rPr lang="en-IN" sz="1050" dirty="0" smtClean="0"/>
              <a:t>.</a:t>
            </a:r>
          </a:p>
          <a:p>
            <a:endParaRPr lang="en-IN" sz="1050" dirty="0"/>
          </a:p>
          <a:p>
            <a:r>
              <a:rPr lang="en-IN" sz="1050" b="1" dirty="0"/>
              <a:t>Edge Enabler Server: </a:t>
            </a:r>
            <a:r>
              <a:rPr lang="en-IN" sz="1050" dirty="0"/>
              <a:t>A functional entity resident in the Edge Hosting Environment providing services for the Edge Application Servers and Edge Enabler </a:t>
            </a:r>
            <a:r>
              <a:rPr lang="en-IN" sz="1050" dirty="0" smtClean="0"/>
              <a:t>Clients</a:t>
            </a:r>
          </a:p>
          <a:p>
            <a:pPr algn="r"/>
            <a:r>
              <a:rPr lang="en-IN" sz="900" dirty="0" smtClean="0">
                <a:solidFill>
                  <a:srgbClr val="0000FF"/>
                </a:solidFill>
              </a:rPr>
              <a:t>Source: TR 23.758</a:t>
            </a:r>
            <a:endParaRPr lang="en-IN" sz="900" dirty="0">
              <a:solidFill>
                <a:srgbClr val="0000FF"/>
              </a:solidFill>
            </a:endParaRPr>
          </a:p>
        </p:txBody>
      </p:sp>
      <p:sp>
        <p:nvSpPr>
          <p:cNvPr id="5" name="Rectangle 4"/>
          <p:cNvSpPr/>
          <p:nvPr/>
        </p:nvSpPr>
        <p:spPr>
          <a:xfrm>
            <a:off x="8098970" y="3573161"/>
            <a:ext cx="3580811" cy="1369606"/>
          </a:xfrm>
          <a:prstGeom prst="rect">
            <a:avLst/>
          </a:prstGeom>
        </p:spPr>
        <p:txBody>
          <a:bodyPr wrap="square">
            <a:spAutoFit/>
          </a:bodyPr>
          <a:lstStyle/>
          <a:p>
            <a:r>
              <a:rPr lang="en-GB" sz="1200" dirty="0"/>
              <a:t>SA WG1 defined the term </a:t>
            </a:r>
            <a:r>
              <a:rPr lang="en-GB" sz="1200" b="1" dirty="0"/>
              <a:t>Service Hosting Environment </a:t>
            </a:r>
            <a:r>
              <a:rPr lang="en-GB" sz="1200" dirty="0"/>
              <a:t>that has been translated and broadened in SA WG2 work in the present TR to </a:t>
            </a:r>
            <a:r>
              <a:rPr lang="en-GB" sz="1200" b="1" dirty="0"/>
              <a:t>Edge Hosting Environment </a:t>
            </a:r>
            <a:r>
              <a:rPr lang="en-GB" sz="1200" dirty="0"/>
              <a:t>as the environment providing support required for Edge Application Server's execution.</a:t>
            </a:r>
          </a:p>
          <a:p>
            <a:pPr algn="r"/>
            <a:r>
              <a:rPr lang="en-GB" sz="1050" dirty="0">
                <a:solidFill>
                  <a:srgbClr val="0000FF"/>
                </a:solidFill>
              </a:rPr>
              <a:t>Source: </a:t>
            </a:r>
            <a:r>
              <a:rPr lang="en-US" sz="1050" dirty="0">
                <a:solidFill>
                  <a:srgbClr val="0000FF"/>
                </a:solidFill>
              </a:rPr>
              <a:t>SA2 </a:t>
            </a:r>
            <a:r>
              <a:rPr lang="en-US" sz="1050" dirty="0" err="1">
                <a:solidFill>
                  <a:srgbClr val="0000FF"/>
                </a:solidFill>
              </a:rPr>
              <a:t>Enh_EC</a:t>
            </a:r>
            <a:endParaRPr lang="en-GB" sz="1050" dirty="0">
              <a:solidFill>
                <a:srgbClr val="0000FF"/>
              </a:solidFill>
            </a:endParaRPr>
          </a:p>
        </p:txBody>
      </p:sp>
      <p:sp>
        <p:nvSpPr>
          <p:cNvPr id="6" name="Rectangle 5"/>
          <p:cNvSpPr/>
          <p:nvPr/>
        </p:nvSpPr>
        <p:spPr>
          <a:xfrm>
            <a:off x="8098971" y="5081975"/>
            <a:ext cx="3580810" cy="1000274"/>
          </a:xfrm>
          <a:prstGeom prst="rect">
            <a:avLst/>
          </a:prstGeom>
        </p:spPr>
        <p:txBody>
          <a:bodyPr wrap="square">
            <a:spAutoFit/>
          </a:bodyPr>
          <a:lstStyle/>
          <a:p>
            <a:r>
              <a:rPr lang="en-GB" sz="1200" dirty="0"/>
              <a:t>Service Hosting </a:t>
            </a:r>
            <a:r>
              <a:rPr lang="en-GB" sz="1200" dirty="0" smtClean="0"/>
              <a:t>Environment: The </a:t>
            </a:r>
            <a:r>
              <a:rPr lang="en-GB" sz="1200" dirty="0"/>
              <a:t>environment, located inside of 5G network and fully controlled by the operator, where Hosted Services are offered from</a:t>
            </a:r>
            <a:r>
              <a:rPr lang="en-GB" sz="1200" dirty="0" smtClean="0"/>
              <a:t> </a:t>
            </a:r>
          </a:p>
          <a:p>
            <a:pPr algn="r"/>
            <a:r>
              <a:rPr lang="en-GB" sz="1050" dirty="0">
                <a:solidFill>
                  <a:srgbClr val="0000FF"/>
                </a:solidFill>
              </a:rPr>
              <a:t>Source: </a:t>
            </a:r>
            <a:r>
              <a:rPr lang="en-GB" sz="1050" dirty="0" smtClean="0">
                <a:solidFill>
                  <a:srgbClr val="0000FF"/>
                </a:solidFill>
              </a:rPr>
              <a:t>TS </a:t>
            </a:r>
            <a:r>
              <a:rPr lang="en-GB" sz="1050" dirty="0">
                <a:solidFill>
                  <a:srgbClr val="0000FF"/>
                </a:solidFill>
              </a:rPr>
              <a:t>22.261 </a:t>
            </a:r>
            <a:endParaRPr lang="en-IN" sz="1050" dirty="0">
              <a:solidFill>
                <a:srgbClr val="0000FF"/>
              </a:solidFill>
            </a:endParaRPr>
          </a:p>
        </p:txBody>
      </p:sp>
      <p:sp>
        <p:nvSpPr>
          <p:cNvPr id="9" name="TextBox 8"/>
          <p:cNvSpPr txBox="1"/>
          <p:nvPr/>
        </p:nvSpPr>
        <p:spPr>
          <a:xfrm>
            <a:off x="647700" y="5936055"/>
            <a:ext cx="7198723" cy="292388"/>
          </a:xfrm>
          <a:prstGeom prst="rect">
            <a:avLst/>
          </a:prstGeom>
          <a:noFill/>
          <a:ln w="25400">
            <a:solidFill>
              <a:schemeClr val="accent1"/>
            </a:solidFill>
          </a:ln>
        </p:spPr>
        <p:txBody>
          <a:bodyPr wrap="square" rtlCol="0">
            <a:spAutoFit/>
          </a:bodyPr>
          <a:lstStyle/>
          <a:p>
            <a:r>
              <a:rPr lang="en-IN" b="1" dirty="0" smtClean="0">
                <a:solidFill>
                  <a:srgbClr val="0000FF"/>
                </a:solidFill>
              </a:rPr>
              <a:t>Key Take Away</a:t>
            </a:r>
            <a:r>
              <a:rPr lang="en-IN" dirty="0" smtClean="0">
                <a:solidFill>
                  <a:srgbClr val="0000FF"/>
                </a:solidFill>
              </a:rPr>
              <a:t>: SA5 shall define management provision for EAS, EES and ECS.</a:t>
            </a:r>
            <a:endParaRPr lang="en-IN" dirty="0">
              <a:solidFill>
                <a:srgbClr val="0000FF"/>
              </a:solidFill>
            </a:endParaRPr>
          </a:p>
        </p:txBody>
      </p:sp>
    </p:spTree>
    <p:extLst>
      <p:ext uri="{BB962C8B-B14F-4D97-AF65-F5344CB8AC3E}">
        <p14:creationId xmlns:p14="http://schemas.microsoft.com/office/powerpoint/2010/main" val="111601760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SA5 Implications</a:t>
            </a:r>
            <a:endParaRPr lang="en-IN" dirty="0"/>
          </a:p>
        </p:txBody>
      </p:sp>
      <p:sp>
        <p:nvSpPr>
          <p:cNvPr id="4" name="Content Placeholder 3"/>
          <p:cNvSpPr>
            <a:spLocks noGrp="1"/>
          </p:cNvSpPr>
          <p:nvPr>
            <p:ph idx="1"/>
          </p:nvPr>
        </p:nvSpPr>
        <p:spPr/>
        <p:txBody>
          <a:bodyPr/>
          <a:lstStyle/>
          <a:p>
            <a:r>
              <a:rPr lang="en-IN" sz="3600" dirty="0" smtClean="0"/>
              <a:t>SA5 need to deliver on the following</a:t>
            </a:r>
          </a:p>
          <a:p>
            <a:pPr lvl="1"/>
            <a:r>
              <a:rPr lang="en-IN" sz="2400" dirty="0" smtClean="0"/>
              <a:t>LCM of Edge Application Server (EAS) </a:t>
            </a:r>
            <a:r>
              <a:rPr lang="en-GB" sz="2400" dirty="0"/>
              <a:t>located </a:t>
            </a:r>
            <a:r>
              <a:rPr lang="en-GB" sz="2400" dirty="0" smtClean="0"/>
              <a:t>at the edge </a:t>
            </a:r>
            <a:r>
              <a:rPr lang="en-GB" sz="2400" dirty="0"/>
              <a:t>of 5G </a:t>
            </a:r>
            <a:r>
              <a:rPr lang="en-GB" sz="2400" dirty="0" smtClean="0"/>
              <a:t>network </a:t>
            </a:r>
            <a:r>
              <a:rPr lang="en-GB" sz="2400" dirty="0"/>
              <a:t>fully controlled by the </a:t>
            </a:r>
            <a:r>
              <a:rPr lang="en-GB" sz="2400" dirty="0" smtClean="0"/>
              <a:t>operator.</a:t>
            </a:r>
          </a:p>
          <a:p>
            <a:pPr lvl="1"/>
            <a:r>
              <a:rPr lang="en-IN" sz="2400" dirty="0" smtClean="0"/>
              <a:t>LCM </a:t>
            </a:r>
            <a:r>
              <a:rPr lang="en-IN" sz="2400" dirty="0"/>
              <a:t>of Edge </a:t>
            </a:r>
            <a:r>
              <a:rPr lang="en-IN" sz="2400" dirty="0" smtClean="0"/>
              <a:t>Enabler Server (EES) and Edge Data Network Configuration Server (EDNCS).</a:t>
            </a:r>
          </a:p>
          <a:p>
            <a:pPr lvl="1"/>
            <a:r>
              <a:rPr lang="en-IN" sz="2400" dirty="0" smtClean="0"/>
              <a:t>Performance Assurance of EAS, EES and EDNCS.</a:t>
            </a:r>
          </a:p>
          <a:p>
            <a:pPr lvl="1"/>
            <a:r>
              <a:rPr lang="en-IN" sz="2400" dirty="0" smtClean="0"/>
              <a:t>Fault Supervision on EAS, EES and EDNCS.</a:t>
            </a:r>
          </a:p>
          <a:p>
            <a:pPr lvl="1"/>
            <a:r>
              <a:rPr lang="en-IN" sz="2400" dirty="0" smtClean="0"/>
              <a:t>Network Slice management consisting EAS(s).</a:t>
            </a:r>
          </a:p>
          <a:p>
            <a:pPr lvl="1"/>
            <a:r>
              <a:rPr lang="en-IN" sz="2400" dirty="0" smtClean="0"/>
              <a:t>Communication service deployment utilizing EAS(s).</a:t>
            </a:r>
          </a:p>
        </p:txBody>
      </p:sp>
      <p:sp>
        <p:nvSpPr>
          <p:cNvPr id="5" name="TextBox 4"/>
          <p:cNvSpPr txBox="1"/>
          <p:nvPr/>
        </p:nvSpPr>
        <p:spPr>
          <a:xfrm>
            <a:off x="550863" y="5689865"/>
            <a:ext cx="10924540" cy="492443"/>
          </a:xfrm>
          <a:prstGeom prst="rect">
            <a:avLst/>
          </a:prstGeom>
          <a:noFill/>
          <a:ln w="25400">
            <a:solidFill>
              <a:schemeClr val="accent1"/>
            </a:solidFill>
          </a:ln>
        </p:spPr>
        <p:txBody>
          <a:bodyPr wrap="square" rtlCol="0">
            <a:spAutoFit/>
          </a:bodyPr>
          <a:lstStyle/>
          <a:p>
            <a:r>
              <a:rPr lang="en-IN" b="1" dirty="0" smtClean="0">
                <a:solidFill>
                  <a:srgbClr val="0000FF"/>
                </a:solidFill>
              </a:rPr>
              <a:t>Key Take Away</a:t>
            </a:r>
            <a:r>
              <a:rPr lang="en-IN" dirty="0" smtClean="0">
                <a:solidFill>
                  <a:srgbClr val="0000FF"/>
                </a:solidFill>
              </a:rPr>
              <a:t>: SA5 need to study how the architectural entities defined in SA6 will be managed (Lifecycle, Provisioning, Performance, Fault, etc.)</a:t>
            </a:r>
            <a:endParaRPr lang="en-IN" dirty="0">
              <a:solidFill>
                <a:srgbClr val="0000FF"/>
              </a:solidFill>
            </a:endParaRPr>
          </a:p>
        </p:txBody>
      </p:sp>
    </p:spTree>
    <p:extLst>
      <p:ext uri="{BB962C8B-B14F-4D97-AF65-F5344CB8AC3E}">
        <p14:creationId xmlns:p14="http://schemas.microsoft.com/office/powerpoint/2010/main" val="127125402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LS Reply to SA6</a:t>
            </a:r>
            <a:endParaRPr lang="en-IN" dirty="0"/>
          </a:p>
        </p:txBody>
      </p:sp>
      <p:sp>
        <p:nvSpPr>
          <p:cNvPr id="3" name="Content Placeholder 2"/>
          <p:cNvSpPr>
            <a:spLocks noGrp="1"/>
          </p:cNvSpPr>
          <p:nvPr>
            <p:ph idx="1"/>
          </p:nvPr>
        </p:nvSpPr>
        <p:spPr>
          <a:xfrm>
            <a:off x="386443" y="1371600"/>
            <a:ext cx="6127568" cy="4358640"/>
          </a:xfrm>
        </p:spPr>
        <p:txBody>
          <a:bodyPr/>
          <a:lstStyle/>
          <a:p>
            <a:pPr marL="0" indent="0">
              <a:buNone/>
            </a:pPr>
            <a:r>
              <a:rPr lang="en-GB" sz="2000" dirty="0"/>
              <a:t>SA5 thanks SA6 for their update.</a:t>
            </a:r>
          </a:p>
          <a:p>
            <a:pPr>
              <a:buFont typeface="+mj-lt"/>
              <a:buAutoNum type="arabicParenR"/>
            </a:pPr>
            <a:r>
              <a:rPr lang="en-GB" sz="2000" dirty="0"/>
              <a:t>SA5 would like to inform SA6 that </a:t>
            </a:r>
            <a:r>
              <a:rPr lang="en-GB" sz="2000" dirty="0" smtClean="0"/>
              <a:t>LCM of EAS (Edge Application Server) in very well in-scope of SA5.</a:t>
            </a:r>
            <a:endParaRPr lang="en-GB" sz="2000" dirty="0"/>
          </a:p>
          <a:p>
            <a:pPr>
              <a:buFont typeface="+mj-lt"/>
              <a:buAutoNum type="arabicParenR"/>
            </a:pPr>
            <a:r>
              <a:rPr lang="en-IN" sz="2000" dirty="0" smtClean="0"/>
              <a:t>SA5 will study the concept and then decide on the probable solution.</a:t>
            </a:r>
            <a:endParaRPr lang="en-IN" sz="1500" dirty="0" smtClean="0"/>
          </a:p>
          <a:p>
            <a:pPr>
              <a:buFont typeface="+mj-lt"/>
              <a:buAutoNum type="arabicParenR"/>
            </a:pPr>
            <a:r>
              <a:rPr lang="en-IN" sz="2000" dirty="0" smtClean="0"/>
              <a:t>SA5 plan to start related work on edge computing in Rel-17.</a:t>
            </a:r>
          </a:p>
          <a:p>
            <a:pPr marL="0" indent="0">
              <a:buNone/>
            </a:pPr>
            <a:r>
              <a:rPr lang="en-IN" sz="2000" dirty="0" smtClean="0"/>
              <a:t>Further, SA5 would also like to inform SA6 that in addition to EAS, 23.758 has also define EES (Edge Enabler Server) and EDNCS (Edge Data Network </a:t>
            </a:r>
            <a:r>
              <a:rPr lang="en-IN" sz="2000" dirty="0"/>
              <a:t>C</a:t>
            </a:r>
            <a:r>
              <a:rPr lang="en-IN" sz="2000" dirty="0" smtClean="0"/>
              <a:t>onfiguration Server). The management of both these entities are well in-scope of SA5.</a:t>
            </a:r>
          </a:p>
        </p:txBody>
      </p:sp>
      <p:sp>
        <p:nvSpPr>
          <p:cNvPr id="4" name="Rectangle 3"/>
          <p:cNvSpPr/>
          <p:nvPr/>
        </p:nvSpPr>
        <p:spPr>
          <a:xfrm>
            <a:off x="6609806" y="1271558"/>
            <a:ext cx="5460274" cy="5401479"/>
          </a:xfrm>
          <a:prstGeom prst="rect">
            <a:avLst/>
          </a:prstGeom>
        </p:spPr>
        <p:txBody>
          <a:bodyPr wrap="square">
            <a:spAutoFit/>
          </a:bodyPr>
          <a:lstStyle/>
          <a:p>
            <a:pPr>
              <a:spcAft>
                <a:spcPts val="0"/>
              </a:spcAft>
            </a:pPr>
            <a:r>
              <a:rPr lang="en-GB" sz="1000" b="1" u="sng" dirty="0" smtClean="0">
                <a:ea typeface="Times New Roman" panose="02020603050405020304" pitchFamily="18" charset="0"/>
              </a:rPr>
              <a:t>S6-200306</a:t>
            </a:r>
          </a:p>
          <a:p>
            <a:pPr>
              <a:spcAft>
                <a:spcPts val="0"/>
              </a:spcAft>
            </a:pPr>
            <a:r>
              <a:rPr lang="en-GB" sz="1000" dirty="0" smtClean="0">
                <a:ea typeface="Times New Roman" panose="02020603050405020304" pitchFamily="18" charset="0"/>
              </a:rPr>
              <a:t>SA6 </a:t>
            </a:r>
            <a:r>
              <a:rPr lang="en-GB" sz="1000" dirty="0">
                <a:ea typeface="Times New Roman" panose="02020603050405020304" pitchFamily="18" charset="0"/>
              </a:rPr>
              <a:t>thanks SA5 for the reply LS in S5-197752 which asked us to keep SA5 informed of issues resulting from this work that may need OAM involvement.</a:t>
            </a:r>
            <a:endParaRPr lang="en-IN" sz="1000" dirty="0">
              <a:latin typeface="Times New Roman" panose="02020603050405020304" pitchFamily="18" charset="0"/>
              <a:ea typeface="Times New Roman" panose="02020603050405020304" pitchFamily="18" charset="0"/>
            </a:endParaRPr>
          </a:p>
          <a:p>
            <a:pPr>
              <a:spcAft>
                <a:spcPts val="0"/>
              </a:spcAft>
            </a:pPr>
            <a:r>
              <a:rPr lang="en-GB" sz="1000" dirty="0">
                <a:ea typeface="Times New Roman" panose="02020603050405020304" pitchFamily="18" charset="0"/>
              </a:rPr>
              <a:t> </a:t>
            </a:r>
            <a:endParaRPr lang="en-IN" sz="1000" dirty="0">
              <a:latin typeface="Times New Roman" panose="02020603050405020304" pitchFamily="18" charset="0"/>
              <a:ea typeface="Times New Roman" panose="02020603050405020304" pitchFamily="18" charset="0"/>
            </a:endParaRPr>
          </a:p>
          <a:p>
            <a:pPr>
              <a:spcAft>
                <a:spcPts val="0"/>
              </a:spcAft>
            </a:pPr>
            <a:r>
              <a:rPr lang="en-GB" sz="1000" dirty="0">
                <a:ea typeface="Times New Roman" panose="02020603050405020304" pitchFamily="18" charset="0"/>
              </a:rPr>
              <a:t>At SA6#35 we have approved the attached </a:t>
            </a:r>
            <a:r>
              <a:rPr lang="en-GB" sz="1000" dirty="0" err="1">
                <a:ea typeface="Times New Roman" panose="02020603050405020304" pitchFamily="18" charset="0"/>
              </a:rPr>
              <a:t>pCR</a:t>
            </a:r>
            <a:r>
              <a:rPr lang="en-GB" sz="1000" dirty="0">
                <a:ea typeface="Times New Roman" panose="02020603050405020304" pitchFamily="18" charset="0"/>
              </a:rPr>
              <a:t> to TS23.558. During discussions on that </a:t>
            </a:r>
            <a:r>
              <a:rPr lang="en-GB" sz="1000" dirty="0" err="1">
                <a:ea typeface="Times New Roman" panose="02020603050405020304" pitchFamily="18" charset="0"/>
              </a:rPr>
              <a:t>pCR</a:t>
            </a:r>
            <a:r>
              <a:rPr lang="en-GB" sz="1000" dirty="0">
                <a:ea typeface="Times New Roman" panose="02020603050405020304" pitchFamily="18" charset="0"/>
              </a:rPr>
              <a:t> the Lifecycle Management operations below were mentioned. We therefore ask SA5 the following;</a:t>
            </a:r>
            <a:endParaRPr lang="en-IN" sz="1000" dirty="0">
              <a:latin typeface="Times New Roman" panose="02020603050405020304" pitchFamily="18" charset="0"/>
              <a:ea typeface="Times New Roman" panose="02020603050405020304" pitchFamily="18" charset="0"/>
            </a:endParaRPr>
          </a:p>
          <a:p>
            <a:pPr>
              <a:spcAft>
                <a:spcPts val="0"/>
              </a:spcAft>
            </a:pPr>
            <a:r>
              <a:rPr lang="en-GB" sz="1000" dirty="0">
                <a:ea typeface="Times New Roman" panose="02020603050405020304" pitchFamily="18" charset="0"/>
              </a:rPr>
              <a:t> </a:t>
            </a:r>
            <a:endParaRPr lang="en-IN" sz="1000" dirty="0">
              <a:latin typeface="Times New Roman" panose="02020603050405020304" pitchFamily="18" charset="0"/>
              <a:ea typeface="Times New Roman" panose="02020603050405020304" pitchFamily="18" charset="0"/>
            </a:endParaRPr>
          </a:p>
          <a:p>
            <a:pPr marL="342900" lvl="0" indent="-342900">
              <a:spcAft>
                <a:spcPts val="600"/>
              </a:spcAft>
              <a:buFont typeface="+mj-lt"/>
              <a:buAutoNum type="arabicParenR"/>
            </a:pPr>
            <a:r>
              <a:rPr lang="en-GB" sz="1000" dirty="0">
                <a:ea typeface="Times New Roman" panose="02020603050405020304" pitchFamily="18" charset="0"/>
              </a:rPr>
              <a:t>Does SA5 consider that any of the following </a:t>
            </a:r>
            <a:r>
              <a:rPr lang="en-GB" sz="1000" u="sng" dirty="0">
                <a:ea typeface="Times New Roman" panose="02020603050405020304" pitchFamily="18" charset="0"/>
              </a:rPr>
              <a:t>application layer</a:t>
            </a:r>
            <a:r>
              <a:rPr lang="en-GB" sz="1000" dirty="0">
                <a:ea typeface="Times New Roman" panose="02020603050405020304" pitchFamily="18" charset="0"/>
              </a:rPr>
              <a:t> LCM operations are covered by their terms of reference and are therefore within SA5’s current scope?</a:t>
            </a:r>
            <a:endParaRPr lang="en-IN" sz="1000" dirty="0">
              <a:latin typeface="Times New Roman" panose="02020603050405020304" pitchFamily="18" charset="0"/>
              <a:ea typeface="Times New Roman" panose="02020603050405020304" pitchFamily="18" charset="0"/>
            </a:endParaRPr>
          </a:p>
          <a:p>
            <a:pPr marL="742950" lvl="1" indent="-285750" algn="just">
              <a:spcAft>
                <a:spcPts val="600"/>
              </a:spcAft>
              <a:buFont typeface="+mj-lt"/>
              <a:buAutoNum type="alphaLcPeriod"/>
            </a:pPr>
            <a:r>
              <a:rPr lang="en-GB" sz="1000" dirty="0">
                <a:ea typeface="Times New Roman" panose="02020603050405020304" pitchFamily="18" charset="0"/>
                <a:cs typeface="Times New Roman" panose="02020603050405020304" pitchFamily="18" charset="0"/>
              </a:rPr>
              <a:t>On-boarding an Edge Application Server; </a:t>
            </a:r>
            <a:endParaRPr lang="en-IN" sz="1000" dirty="0">
              <a:ea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sz="1000" dirty="0" err="1">
                <a:ea typeface="Times New Roman" panose="02020603050405020304" pitchFamily="18" charset="0"/>
                <a:cs typeface="Times New Roman" panose="02020603050405020304" pitchFamily="18" charset="0"/>
              </a:rPr>
              <a:t>Offboarding</a:t>
            </a:r>
            <a:r>
              <a:rPr lang="en-GB" sz="1000" dirty="0">
                <a:ea typeface="Times New Roman" panose="02020603050405020304" pitchFamily="18" charset="0"/>
                <a:cs typeface="Times New Roman" panose="02020603050405020304" pitchFamily="18" charset="0"/>
              </a:rPr>
              <a:t> an Edge Application Server;</a:t>
            </a:r>
            <a:endParaRPr lang="en-IN" sz="1000" dirty="0">
              <a:ea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sz="1000" dirty="0">
                <a:ea typeface="Times New Roman" panose="02020603050405020304" pitchFamily="18" charset="0"/>
                <a:cs typeface="Times New Roman" panose="02020603050405020304" pitchFamily="18" charset="0"/>
              </a:rPr>
              <a:t>Instantiating an Edge Application Server which has already been </a:t>
            </a:r>
            <a:r>
              <a:rPr lang="en-GB" sz="1000" dirty="0" err="1">
                <a:ea typeface="Times New Roman" panose="02020603050405020304" pitchFamily="18" charset="0"/>
                <a:cs typeface="Times New Roman" panose="02020603050405020304" pitchFamily="18" charset="0"/>
              </a:rPr>
              <a:t>onboarded</a:t>
            </a:r>
            <a:r>
              <a:rPr lang="en-GB" sz="1000" dirty="0">
                <a:ea typeface="Times New Roman" panose="02020603050405020304" pitchFamily="18" charset="0"/>
                <a:cs typeface="Times New Roman" panose="02020603050405020304" pitchFamily="18" charset="0"/>
              </a:rPr>
              <a:t>;</a:t>
            </a:r>
            <a:endParaRPr lang="en-IN" sz="1000" dirty="0">
              <a:ea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sz="1000" dirty="0">
                <a:ea typeface="Times New Roman" panose="02020603050405020304" pitchFamily="18" charset="0"/>
                <a:cs typeface="Times New Roman" panose="02020603050405020304" pitchFamily="18" charset="0"/>
              </a:rPr>
              <a:t>Terminating an Edge Application Server;</a:t>
            </a:r>
            <a:endParaRPr lang="en-IN" sz="1000" dirty="0">
              <a:ea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sz="1000" dirty="0">
                <a:ea typeface="MS Mincho"/>
                <a:cs typeface="Times New Roman" panose="02020603050405020304" pitchFamily="18" charset="0"/>
              </a:rPr>
              <a:t>Subscription to receive notifications about status changes of Edge Application Servers. </a:t>
            </a:r>
            <a:endParaRPr lang="en-IN" sz="1000" dirty="0">
              <a:ea typeface="Times New Roman" panose="02020603050405020304" pitchFamily="18" charset="0"/>
              <a:cs typeface="Times New Roman" panose="02020603050405020304" pitchFamily="18" charset="0"/>
            </a:endParaRPr>
          </a:p>
          <a:p>
            <a:pPr marL="342900" lvl="0" indent="-342900">
              <a:spcBef>
                <a:spcPts val="600"/>
              </a:spcBef>
              <a:spcAft>
                <a:spcPts val="0"/>
              </a:spcAft>
              <a:buFont typeface="+mj-lt"/>
              <a:buAutoNum type="arabicParenR"/>
            </a:pPr>
            <a:r>
              <a:rPr lang="en-GB" sz="1000" dirty="0">
                <a:ea typeface="Times New Roman" panose="02020603050405020304" pitchFamily="18" charset="0"/>
              </a:rPr>
              <a:t>Does SA5 consider that some LCM operations for Edge Application Servers could follow similar procedures already specified for LCM of mobile networks that include virtualized network functions (with necessary modifications if needed) as per the TS28.52x series of specifications?</a:t>
            </a:r>
            <a:endParaRPr lang="en-IN" sz="1000" dirty="0">
              <a:latin typeface="Times New Roman" panose="02020603050405020304" pitchFamily="18" charset="0"/>
              <a:ea typeface="Times New Roman" panose="02020603050405020304" pitchFamily="18" charset="0"/>
            </a:endParaRPr>
          </a:p>
          <a:p>
            <a:pPr marL="342900" lvl="0" indent="-342900">
              <a:spcBef>
                <a:spcPts val="600"/>
              </a:spcBef>
              <a:spcAft>
                <a:spcPts val="600"/>
              </a:spcAft>
              <a:buFont typeface="+mj-lt"/>
              <a:buAutoNum type="arabicParenR"/>
            </a:pPr>
            <a:r>
              <a:rPr lang="en-GB" sz="1000" dirty="0">
                <a:ea typeface="Times New Roman" panose="02020603050405020304" pitchFamily="18" charset="0"/>
              </a:rPr>
              <a:t>Does SA5 plan any work on LCM for edge applications in Release 17?</a:t>
            </a:r>
            <a:endParaRPr lang="en-IN" sz="1000" dirty="0">
              <a:latin typeface="Times New Roman" panose="02020603050405020304" pitchFamily="18" charset="0"/>
              <a:ea typeface="Times New Roman" panose="02020603050405020304" pitchFamily="18" charset="0"/>
            </a:endParaRPr>
          </a:p>
          <a:p>
            <a:pPr marL="228600">
              <a:spcAft>
                <a:spcPts val="0"/>
              </a:spcAft>
            </a:pPr>
            <a:r>
              <a:rPr lang="en-GB" sz="1000" dirty="0">
                <a:ea typeface="Times New Roman" panose="02020603050405020304" pitchFamily="18" charset="0"/>
              </a:rPr>
              <a:t> </a:t>
            </a:r>
            <a:endParaRPr lang="en-IN" sz="1000" dirty="0">
              <a:latin typeface="Times New Roman" panose="02020603050405020304" pitchFamily="18" charset="0"/>
              <a:ea typeface="Times New Roman" panose="02020603050405020304" pitchFamily="18" charset="0"/>
            </a:endParaRPr>
          </a:p>
          <a:p>
            <a:pPr>
              <a:spcAft>
                <a:spcPts val="0"/>
              </a:spcAft>
            </a:pPr>
            <a:r>
              <a:rPr lang="en-GB" sz="1000" dirty="0">
                <a:ea typeface="Times New Roman" panose="02020603050405020304" pitchFamily="18" charset="0"/>
              </a:rPr>
              <a:t>In addition, SA6 informs SA5 that the target for completion of our specification for this (TS23.558) is September 2020. </a:t>
            </a:r>
            <a:endParaRPr lang="en-GB" sz="1000" dirty="0" smtClean="0">
              <a:ea typeface="Times New Roman" panose="02020603050405020304" pitchFamily="18" charset="0"/>
            </a:endParaRPr>
          </a:p>
          <a:p>
            <a:pPr>
              <a:spcAft>
                <a:spcPts val="0"/>
              </a:spcAft>
            </a:pPr>
            <a:endParaRPr lang="en-GB" sz="1000" dirty="0">
              <a:effectLst/>
              <a:latin typeface="Times New Roman" panose="02020603050405020304" pitchFamily="18" charset="0"/>
              <a:ea typeface="Times New Roman" panose="02020603050405020304" pitchFamily="18" charset="0"/>
            </a:endParaRPr>
          </a:p>
          <a:p>
            <a:pPr>
              <a:spcAft>
                <a:spcPts val="0"/>
              </a:spcAft>
            </a:pPr>
            <a:r>
              <a:rPr lang="en-GB" sz="1000" b="1" u="sng" dirty="0" smtClean="0">
                <a:ea typeface="Times New Roman" panose="02020603050405020304" pitchFamily="18" charset="0"/>
              </a:rPr>
              <a:t>S6-200305 (attached </a:t>
            </a:r>
            <a:r>
              <a:rPr lang="en-GB" sz="1000" b="1" u="sng" dirty="0" err="1" smtClean="0">
                <a:ea typeface="Times New Roman" panose="02020603050405020304" pitchFamily="18" charset="0"/>
              </a:rPr>
              <a:t>pCR</a:t>
            </a:r>
            <a:r>
              <a:rPr lang="en-GB" sz="1000" b="1" u="sng" dirty="0" smtClean="0">
                <a:ea typeface="Times New Roman" panose="02020603050405020304" pitchFamily="18" charset="0"/>
              </a:rPr>
              <a:t>)</a:t>
            </a:r>
          </a:p>
          <a:p>
            <a:pPr lvl="0"/>
            <a:r>
              <a:rPr lang="en-GB" altLang="en-US" sz="1100" u="sng" dirty="0" bmk="_Toc29234003">
                <a:solidFill>
                  <a:srgbClr val="008080"/>
                </a:solidFill>
                <a:cs typeface="Times New Roman" panose="02020603050405020304" pitchFamily="18" charset="0"/>
              </a:rPr>
              <a:t>Lifecycle management</a:t>
            </a:r>
            <a:endParaRPr lang="en-GB" altLang="en-US" sz="1100" dirty="0">
              <a:cs typeface="Times New Roman" panose="02020603050405020304" pitchFamily="18" charset="0"/>
            </a:endParaRPr>
          </a:p>
          <a:p>
            <a:pPr lvl="0"/>
            <a:r>
              <a:rPr lang="en-GB" altLang="en-US" sz="800" u="sng" dirty="0">
                <a:solidFill>
                  <a:srgbClr val="008080"/>
                </a:solidFill>
                <a:ea typeface="Times New Roman" panose="02020603050405020304" pitchFamily="18" charset="0"/>
              </a:rPr>
              <a:t> [A.5.3.x-a] The application layer architecture shall support interactions with a lifecycle </a:t>
            </a:r>
            <a:r>
              <a:rPr lang="en-GB" altLang="en-US" sz="900" u="sng" dirty="0">
                <a:solidFill>
                  <a:srgbClr val="008080"/>
                </a:solidFill>
                <a:ea typeface="Times New Roman" panose="02020603050405020304" pitchFamily="18" charset="0"/>
              </a:rPr>
              <a:t>management system</a:t>
            </a:r>
            <a:endParaRPr lang="en-GB" sz="900" dirty="0" smtClean="0">
              <a:ea typeface="Times New Roman" panose="02020603050405020304" pitchFamily="18" charset="0"/>
            </a:endParaRPr>
          </a:p>
          <a:p>
            <a:pPr>
              <a:spcAft>
                <a:spcPts val="0"/>
              </a:spcAft>
            </a:pPr>
            <a:endParaRPr lang="en-GB" sz="1000" dirty="0">
              <a:ea typeface="Times New Roman" panose="02020603050405020304" pitchFamily="18" charset="0"/>
            </a:endParaRPr>
          </a:p>
          <a:p>
            <a:pPr>
              <a:spcAft>
                <a:spcPts val="0"/>
              </a:spcAft>
            </a:pPr>
            <a:endParaRPr lang="en-IN"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193940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For Endorsement</a:t>
            </a:r>
            <a:endParaRPr lang="en-IN" dirty="0"/>
          </a:p>
        </p:txBody>
      </p:sp>
      <p:sp>
        <p:nvSpPr>
          <p:cNvPr id="3" name="Content Placeholder 2"/>
          <p:cNvSpPr>
            <a:spLocks noGrp="1"/>
          </p:cNvSpPr>
          <p:nvPr>
            <p:ph idx="1"/>
          </p:nvPr>
        </p:nvSpPr>
        <p:spPr/>
        <p:txBody>
          <a:bodyPr/>
          <a:lstStyle/>
          <a:p>
            <a:r>
              <a:rPr lang="en-IN" dirty="0" smtClean="0"/>
              <a:t>It is proposed to endorse the “SA5 Implications” presented in Slide </a:t>
            </a:r>
            <a:r>
              <a:rPr lang="en-IN" dirty="0" smtClean="0"/>
              <a:t>6. </a:t>
            </a:r>
            <a:endParaRPr lang="en-IN" dirty="0" smtClean="0"/>
          </a:p>
          <a:p>
            <a:pPr lvl="1"/>
            <a:r>
              <a:rPr lang="en-IN" dirty="0" smtClean="0"/>
              <a:t>Related WID has been submitted already.</a:t>
            </a:r>
          </a:p>
          <a:p>
            <a:r>
              <a:rPr lang="en-IN" dirty="0" smtClean="0"/>
              <a:t>It is proposed to endorse the text for LS reply to SA6 on </a:t>
            </a:r>
            <a:r>
              <a:rPr lang="en-IN" smtClean="0"/>
              <a:t>Slide </a:t>
            </a:r>
            <a:r>
              <a:rPr lang="en-IN" smtClean="0"/>
              <a:t>7</a:t>
            </a:r>
            <a:endParaRPr lang="en-IN" dirty="0"/>
          </a:p>
        </p:txBody>
      </p:sp>
    </p:spTree>
    <p:extLst>
      <p:ext uri="{BB962C8B-B14F-4D97-AF65-F5344CB8AC3E}">
        <p14:creationId xmlns:p14="http://schemas.microsoft.com/office/powerpoint/2010/main" val="369300370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134439</TotalTime>
  <Words>844</Words>
  <Application>Microsoft Office PowerPoint</Application>
  <PresentationFormat>Widescreen</PresentationFormat>
  <Paragraphs>95</Paragraphs>
  <Slides>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MS Mincho</vt:lpstr>
      <vt:lpstr>SimSun</vt:lpstr>
      <vt:lpstr>Arial</vt:lpstr>
      <vt:lpstr>Calibri</vt:lpstr>
      <vt:lpstr>Times New Roman</vt:lpstr>
      <vt:lpstr>Office Theme</vt:lpstr>
      <vt:lpstr>Visio</vt:lpstr>
      <vt:lpstr>3GPP Edge Enablement  (SA5 Perspective)</vt:lpstr>
      <vt:lpstr>SA6 Initiative</vt:lpstr>
      <vt:lpstr>SA2 Initiative</vt:lpstr>
      <vt:lpstr>SA5 Initiative</vt:lpstr>
      <vt:lpstr>Consideration for SA5</vt:lpstr>
      <vt:lpstr>SA5 Implications</vt:lpstr>
      <vt:lpstr>LS Reply to SA6</vt:lpstr>
      <vt:lpstr>For Endorsement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Deepanshu Gautam</cp:lastModifiedBy>
  <cp:revision>3347</cp:revision>
  <dcterms:created xsi:type="dcterms:W3CDTF">2008-08-30T09:32:10Z</dcterms:created>
  <dcterms:modified xsi:type="dcterms:W3CDTF">2020-02-14T13:35:24Z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(3)oxBfodrzFfEqlFstOF+pLWgw8FtF9QepBUxvSqZr/1G5+jMuP3KGk3zu9RjfmeefcEJzWF0/
jc1t6d4TFrDCOzp3D69akStbXiMbpM5g+4djZU9H2LGuSTUpurlATBqehptNHtF4S23j9D2V
z1NkBKBi0uJCNPun+zjkjqV4euW9yDox4hGitNfARRVDW89IFzj+Yldk3x8aIGfTbEpbim0L
a5LLe1mugZ7Tkgoy2T</vt:lpwstr>
  </property>
  <property fmtid="{D5CDD505-2E9C-101B-9397-08002B2CF9AE}" pid="3" name="_2015_ms_pID_7253431">
    <vt:lpwstr>56fzWxGw12u/DSpfhqqzpZjRagiPMLIs34plzNsFD/uKTpSwKWL4Hp
NLNdIHNri1nmPsTcmI9y8PgRBBQXfPj4H4pZKOlP730QaPvJQlwD0BB8yUxv3GMLpHMp476g
e3/JSoTaypGg+pDUcSjSOYufbuONgZw8UPOwpA5uS+1+pP+oLOZNdjNXtEPbbW53Ubv4wk7n
+GotZGbL56/qaSMByG3V0DidutweWAC2v94P</vt:lpwstr>
  </property>
  <property fmtid="{D5CDD505-2E9C-101B-9397-08002B2CF9AE}" pid="4" name="_2015_ms_pID_7253432">
    <vt:lpwstr>v9Q95xWb11LOa4qYNos3yn8=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1574643826</vt:lpwstr>
  </property>
  <property fmtid="{D5CDD505-2E9C-101B-9397-08002B2CF9AE}" pid="9" name="NSCPROP_SA">
    <vt:lpwstr>C:\Users\deepanshu.g\AppData\Local\Microsoft\Windows\INetCache\Content.Outlook\B96YN99O\S5-197013d1 OAM Exec_Report.pptx</vt:lpwstr>
  </property>
</Properties>
</file>